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Montserra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9035A6A-D7BA-47E6-BDC2-22F0093CFF4D}">
  <a:tblStyle styleId="{A9035A6A-D7BA-47E6-BDC2-22F0093CFF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.fntdata"/><Relationship Id="rId11" Type="http://schemas.openxmlformats.org/officeDocument/2006/relationships/slide" Target="slides/slide5.xml"/><Relationship Id="rId22" Type="http://schemas.openxmlformats.org/officeDocument/2006/relationships/font" Target="fonts/Montserrat-boldItalic.fntdata"/><Relationship Id="rId10" Type="http://schemas.openxmlformats.org/officeDocument/2006/relationships/slide" Target="slides/slide4.xml"/><Relationship Id="rId21" Type="http://schemas.openxmlformats.org/officeDocument/2006/relationships/font" Target="fonts/Montserrat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074c0e62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074c0e62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cd57ed6fb_0_4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cd57ed6fb_0_4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28cd57ed6fb_0_4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f52cb44a99_0_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f52cb44a9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2f52cb44a99_0_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f074c0e62d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f074c0e62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8cd57ed6fb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8cd57ed6fb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8cd57ed6fb_0_3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8cd57ed6fb_0_3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8cd57ed6fb_0_3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8cd57ed6fb_0_3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8cd57ed6fb_0_4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8cd57ed6fb_0_4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28cd57ed6fb_0_4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8cd57ed6fb_0_40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8cd57ed6fb_0_4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g28cd57ed6fb_0_40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f074c0e62d_0_7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f074c0e62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2f074c0e62d_0_7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8cd57ed6fb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8cd57ed6fb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8cd57ed6fb_0_4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8cd57ed6fb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28cd57ed6fb_0_43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87455" y="3882010"/>
            <a:ext cx="85206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2023-2024</a:t>
            </a:r>
            <a:r>
              <a:rPr b="1" lang="en" sz="28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State Assessment Report</a:t>
            </a:r>
            <a:endParaRPr b="1" sz="2877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Part I: NJGPA-Class of 2025</a:t>
            </a:r>
            <a:endParaRPr sz="2477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Percentage of Students Graduation Ready by Demographics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36" name="Google Shape;136;p23"/>
          <p:cNvGraphicFramePr/>
          <p:nvPr/>
        </p:nvGraphicFramePr>
        <p:xfrm>
          <a:off x="3186863" y="8343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{A9035A6A-D7BA-47E6-BDC2-22F0093CFF4D}</a:tableStyleId>
              </a:tblPr>
              <a:tblGrid>
                <a:gridCol w="1954075"/>
                <a:gridCol w="658450"/>
                <a:gridCol w="1693050"/>
                <a:gridCol w="1182600"/>
              </a:tblGrid>
              <a:tr h="54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Reporting Group </a:t>
                      </a:r>
                      <a:endParaRPr b="1"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A86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Total Tested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Percentage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Graduation Ready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+/- Change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from 2023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6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Hispanic or Latino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67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71.6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-5.7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96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Asian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90.6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4.4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Black or African-American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51.4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3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White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233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86.3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+1.4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Two or more races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94.7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+19.7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69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Female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203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79.8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-1.7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Male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184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82.1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+7.1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Students with Disabilities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48.3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+12.7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Economically Disadvantaged</a:t>
                      </a:r>
                      <a:endParaRPr sz="900">
                        <a:highlight>
                          <a:srgbClr val="FFFFFF"/>
                        </a:highlight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+10.0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504</a:t>
                      </a:r>
                      <a:endParaRPr sz="900">
                        <a:highlight>
                          <a:srgbClr val="FFFFFF"/>
                        </a:highlight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68.8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-13.8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English Learners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37" name="Google Shape;137;p23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925" y="1698500"/>
            <a:ext cx="2729676" cy="1687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The Math Data Suggests: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24"/>
          <p:cNvSpPr txBox="1"/>
          <p:nvPr/>
        </p:nvSpPr>
        <p:spPr>
          <a:xfrm>
            <a:off x="457200" y="685900"/>
            <a:ext cx="8310600" cy="43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Graduation Readiness: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80.9</a:t>
            </a: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% of rising seniors "graduation ready"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96.5% total met requirements (including exemptions)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Only 3.5% "not yet graduation ready"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Academic Performance: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Strengths: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Interpreting functions, domain, and range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Constructing linear/exponential functions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Applying transformations on figures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Solving similarity and right triangle problems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Areas for Improvement: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Algebraic and Geometric reasoning to prove function properties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Multi-step contextual problems with quadratic equations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Addressing Performance Gaps on NJGPA: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Continue to focus on subgroups: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Black/African American students, Students with Disabilities and Economically Disadvantaged </a:t>
            </a:r>
            <a:endParaRPr sz="1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5"/>
          <p:cNvSpPr txBox="1"/>
          <p:nvPr/>
        </p:nvSpPr>
        <p:spPr>
          <a:xfrm>
            <a:off x="467655" y="3680735"/>
            <a:ext cx="85206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Thank you!</a:t>
            </a:r>
            <a:endParaRPr b="1" sz="3277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77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Part II Coming this Fall!</a:t>
            </a:r>
            <a:endParaRPr sz="3277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103226" y="100625"/>
            <a:ext cx="76521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New Jersey Graduation Proficiency Assessment </a:t>
            </a:r>
            <a:endParaRPr b="1" sz="36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5"/>
          <p:cNvSpPr txBox="1"/>
          <p:nvPr>
            <p:ph type="title"/>
          </p:nvPr>
        </p:nvSpPr>
        <p:spPr>
          <a:xfrm>
            <a:off x="457200" y="1641071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1427"/>
              <a:buNone/>
            </a:pPr>
            <a:br>
              <a:rPr lang="en"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071855"/>
            <a:ext cx="9144001" cy="1726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3226" y="100625"/>
            <a:ext cx="76521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New Jersey Graduation Proficiency Assessment</a:t>
            </a: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36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6"/>
          <p:cNvSpPr txBox="1"/>
          <p:nvPr>
            <p:ph type="title"/>
          </p:nvPr>
        </p:nvSpPr>
        <p:spPr>
          <a:xfrm>
            <a:off x="166200" y="1641075"/>
            <a:ext cx="8520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44"/>
          </a:p>
          <a:p>
            <a:pPr indent="-36956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●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First </a:t>
            </a: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 administered to 11th grade students - March 2022 (Field Test)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  <a:p>
            <a:pPr indent="-36956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●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Algebra I, Geometry and 10th Grade ELA standards  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  <a:p>
            <a:pPr indent="-36956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●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One pathway for meeting graduation assessment requirements for Class of 2025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  <a:p>
            <a:pPr indent="-369569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●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Scoring and Proficiency: Scaled score target ranges: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○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‘Graduation Ready’ 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○"/>
            </a:pPr>
            <a:r>
              <a:rPr lang="en" sz="2466">
                <a:latin typeface="Montserrat"/>
                <a:ea typeface="Montserrat"/>
                <a:cs typeface="Montserrat"/>
                <a:sym typeface="Montserrat"/>
              </a:rPr>
              <a:t>‘Not Yet Graduation Ready’</a:t>
            </a:r>
            <a:endParaRPr sz="2466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103226" y="100625"/>
            <a:ext cx="76521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NJGPA: English Language Arts </a:t>
            </a: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36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1" name="Google Shape;91;p17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1725" y="1152475"/>
            <a:ext cx="6295200" cy="389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Current Status of Class of 2025: ELA Assessment Results </a:t>
            </a:r>
            <a:endParaRPr sz="2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8" name="Google Shape;98;p18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3938" y="990694"/>
            <a:ext cx="6716127" cy="4152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Percentage of Students Graduation Ready by Demographics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105" name="Google Shape;105;p19"/>
          <p:cNvGraphicFramePr/>
          <p:nvPr/>
        </p:nvGraphicFramePr>
        <p:xfrm>
          <a:off x="3145413" y="84550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{A9035A6A-D7BA-47E6-BDC2-22F0093CFF4D}</a:tableStyleId>
              </a:tblPr>
              <a:tblGrid>
                <a:gridCol w="1954075"/>
                <a:gridCol w="658450"/>
                <a:gridCol w="1693050"/>
                <a:gridCol w="1182600"/>
              </a:tblGrid>
              <a:tr h="54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900">
                          <a:solidFill>
                            <a:srgbClr val="FFFFF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Reporting Group </a:t>
                      </a:r>
                      <a:endParaRPr b="1"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A86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Total Tested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Percentage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Graduation Ready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+/- Change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from 2023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106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Hispanic or Latino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57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85.1%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-1.3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96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Asian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90.6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-9.4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Black or African-American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36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82.4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7.4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3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White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221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94.8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-0.6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Two or more races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100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+15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69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Female 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191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94.6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-0.4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Male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164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89.1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+1.1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Students with Disabilities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71.7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+11.1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Economically Disadvantaged</a:t>
                      </a:r>
                      <a:endParaRPr sz="900">
                        <a:highlight>
                          <a:srgbClr val="FFFFFF"/>
                        </a:highlight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25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88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+13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69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504</a:t>
                      </a:r>
                      <a:endParaRPr sz="900">
                        <a:highlight>
                          <a:srgbClr val="FFFFFF"/>
                        </a:highlight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96.9</a:t>
                      </a: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-0.9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English Learners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*</a:t>
                      </a:r>
                      <a:endParaRPr sz="9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06" name="Google Shape;106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200" y="1722163"/>
            <a:ext cx="2747976" cy="169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The ELA Data Suggests:</a:t>
            </a:r>
            <a:endParaRPr sz="2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20"/>
          <p:cNvSpPr txBox="1"/>
          <p:nvPr/>
        </p:nvSpPr>
        <p:spPr>
          <a:xfrm>
            <a:off x="457200" y="860950"/>
            <a:ext cx="8310600" cy="44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Graduation Readiness: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92% of rising seniors "graduation ready"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98% total met requirements (including exemptions)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Only 2% "not yet graduation ready"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Academic Performance: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Exceeded state averages in all major assessed areas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Improved in reading informational text, a historical challenge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Addressing Performance Gaps on NJGPA:</a:t>
            </a:r>
            <a:endParaRPr b="1"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Narrower gaps between SPF and State  in: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Analyzing literature (character development, themes) - New Standards with recent updates are more detailed and provide direction 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Continue to focus on subgroups: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Gender differences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○"/>
            </a:pPr>
            <a:r>
              <a:rPr lang="en" sz="1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Hispanic/Latino and Black/African American students</a:t>
            </a:r>
            <a:endParaRPr sz="1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 txBox="1"/>
          <p:nvPr/>
        </p:nvSpPr>
        <p:spPr>
          <a:xfrm>
            <a:off x="103226" y="100625"/>
            <a:ext cx="7652100" cy="12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NJGPA: Mathematics </a:t>
            </a:r>
            <a:endParaRPr b="1" sz="36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2" name="Google Shape;122;p21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19850" y="1152475"/>
            <a:ext cx="6351174" cy="392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457200" y="84394"/>
            <a:ext cx="8310600" cy="6015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2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Current Status of Class of 2025: Math Assessment Results </a:t>
            </a:r>
            <a:endParaRPr sz="22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9" name="Google Shape;129;p22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3938" y="990694"/>
            <a:ext cx="6716127" cy="4152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0C144A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